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2" r:id="rId2"/>
    <p:sldId id="304" r:id="rId3"/>
    <p:sldId id="318" r:id="rId4"/>
    <p:sldId id="338" r:id="rId5"/>
    <p:sldId id="319" r:id="rId6"/>
    <p:sldId id="340" r:id="rId7"/>
    <p:sldId id="320" r:id="rId8"/>
    <p:sldId id="342" r:id="rId9"/>
    <p:sldId id="321" r:id="rId10"/>
    <p:sldId id="343" r:id="rId11"/>
    <p:sldId id="457" r:id="rId12"/>
    <p:sldId id="323" r:id="rId13"/>
    <p:sldId id="454" r:id="rId14"/>
    <p:sldId id="325" r:id="rId15"/>
    <p:sldId id="453" r:id="rId16"/>
    <p:sldId id="326" r:id="rId17"/>
    <p:sldId id="452" r:id="rId18"/>
    <p:sldId id="458" r:id="rId19"/>
    <p:sldId id="308" r:id="rId20"/>
    <p:sldId id="459" r:id="rId21"/>
    <p:sldId id="455" r:id="rId22"/>
    <p:sldId id="460" r:id="rId23"/>
    <p:sldId id="456" r:id="rId24"/>
    <p:sldId id="461" r:id="rId25"/>
    <p:sldId id="462" r:id="rId26"/>
  </p:sldIdLst>
  <p:sldSz cx="12998450" cy="9721850"/>
  <p:notesSz cx="6858000" cy="9296400"/>
  <p:defaultTextStyle>
    <a:defPPr>
      <a:defRPr lang="es-CO"/>
    </a:defPPr>
    <a:lvl1pPr marL="0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133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265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7398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6530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5663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4795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3928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3060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40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0000"/>
    <a:srgbClr val="9E7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356" y="72"/>
      </p:cViewPr>
      <p:guideLst>
        <p:guide orient="horz" pos="3062"/>
        <p:guide pos="40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32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EA9E3-5DC2-473E-87AB-D718F4C568D3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098550" y="696913"/>
            <a:ext cx="46609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004A6-9379-4B05-B3B4-FF209024249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01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133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265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7398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6530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5663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4795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3928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3060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4884" y="3020075"/>
            <a:ext cx="11048683" cy="208389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49768" y="5509048"/>
            <a:ext cx="9098915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9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98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47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96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45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94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43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9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423876" y="389326"/>
            <a:ext cx="2924651" cy="829507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9922" y="389326"/>
            <a:ext cx="8557313" cy="829507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6788" y="6247190"/>
            <a:ext cx="11048683" cy="1930867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26788" y="4120536"/>
            <a:ext cx="11048683" cy="2126654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913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29826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4739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9653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4566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947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439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930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9923" y="2268432"/>
            <a:ext cx="5740982" cy="6415972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607545" y="2268432"/>
            <a:ext cx="5740982" cy="6415972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9923" y="2176165"/>
            <a:ext cx="5743239" cy="9069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9133" indent="0">
              <a:buNone/>
              <a:defRPr sz="2800" b="1"/>
            </a:lvl2pPr>
            <a:lvl3pPr marL="1298265" indent="0">
              <a:buNone/>
              <a:defRPr sz="2600" b="1"/>
            </a:lvl3pPr>
            <a:lvl4pPr marL="1947398" indent="0">
              <a:buNone/>
              <a:defRPr sz="2300" b="1"/>
            </a:lvl4pPr>
            <a:lvl5pPr marL="2596530" indent="0">
              <a:buNone/>
              <a:defRPr sz="2300" b="1"/>
            </a:lvl5pPr>
            <a:lvl6pPr marL="3245663" indent="0">
              <a:buNone/>
              <a:defRPr sz="2300" b="1"/>
            </a:lvl6pPr>
            <a:lvl7pPr marL="3894795" indent="0">
              <a:buNone/>
              <a:defRPr sz="2300" b="1"/>
            </a:lvl7pPr>
            <a:lvl8pPr marL="4543928" indent="0">
              <a:buNone/>
              <a:defRPr sz="2300" b="1"/>
            </a:lvl8pPr>
            <a:lvl9pPr marL="5193060" indent="0">
              <a:buNone/>
              <a:defRPr sz="2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9923" y="3083086"/>
            <a:ext cx="5743239" cy="560131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603033" y="2176165"/>
            <a:ext cx="5745495" cy="9069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9133" indent="0">
              <a:buNone/>
              <a:defRPr sz="2800" b="1"/>
            </a:lvl2pPr>
            <a:lvl3pPr marL="1298265" indent="0">
              <a:buNone/>
              <a:defRPr sz="2600" b="1"/>
            </a:lvl3pPr>
            <a:lvl4pPr marL="1947398" indent="0">
              <a:buNone/>
              <a:defRPr sz="2300" b="1"/>
            </a:lvl4pPr>
            <a:lvl5pPr marL="2596530" indent="0">
              <a:buNone/>
              <a:defRPr sz="2300" b="1"/>
            </a:lvl5pPr>
            <a:lvl6pPr marL="3245663" indent="0">
              <a:buNone/>
              <a:defRPr sz="2300" b="1"/>
            </a:lvl6pPr>
            <a:lvl7pPr marL="3894795" indent="0">
              <a:buNone/>
              <a:defRPr sz="2300" b="1"/>
            </a:lvl7pPr>
            <a:lvl8pPr marL="4543928" indent="0">
              <a:buNone/>
              <a:defRPr sz="2300" b="1"/>
            </a:lvl8pPr>
            <a:lvl9pPr marL="5193060" indent="0">
              <a:buNone/>
              <a:defRPr sz="2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603033" y="3083086"/>
            <a:ext cx="5745495" cy="560131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9923" y="387074"/>
            <a:ext cx="4276400" cy="164731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82033" y="387074"/>
            <a:ext cx="7266495" cy="8297330"/>
          </a:xfrm>
        </p:spPr>
        <p:txBody>
          <a:bodyPr/>
          <a:lstStyle>
            <a:lvl1pPr>
              <a:defRPr sz="45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9923" y="2034388"/>
            <a:ext cx="4276400" cy="6650016"/>
          </a:xfrm>
        </p:spPr>
        <p:txBody>
          <a:bodyPr/>
          <a:lstStyle>
            <a:lvl1pPr marL="0" indent="0">
              <a:buNone/>
              <a:defRPr sz="2000"/>
            </a:lvl1pPr>
            <a:lvl2pPr marL="649133" indent="0">
              <a:buNone/>
              <a:defRPr sz="1700"/>
            </a:lvl2pPr>
            <a:lvl3pPr marL="1298265" indent="0">
              <a:buNone/>
              <a:defRPr sz="1400"/>
            </a:lvl3pPr>
            <a:lvl4pPr marL="1947398" indent="0">
              <a:buNone/>
              <a:defRPr sz="1300"/>
            </a:lvl4pPr>
            <a:lvl5pPr marL="2596530" indent="0">
              <a:buNone/>
              <a:defRPr sz="1300"/>
            </a:lvl5pPr>
            <a:lvl6pPr marL="3245663" indent="0">
              <a:buNone/>
              <a:defRPr sz="1300"/>
            </a:lvl6pPr>
            <a:lvl7pPr marL="3894795" indent="0">
              <a:buNone/>
              <a:defRPr sz="1300"/>
            </a:lvl7pPr>
            <a:lvl8pPr marL="4543928" indent="0">
              <a:buNone/>
              <a:defRPr sz="1300"/>
            </a:lvl8pPr>
            <a:lvl9pPr marL="519306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7787" y="6805295"/>
            <a:ext cx="7799070" cy="803404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47787" y="868665"/>
            <a:ext cx="7799070" cy="5833110"/>
          </a:xfrm>
        </p:spPr>
        <p:txBody>
          <a:bodyPr/>
          <a:lstStyle>
            <a:lvl1pPr marL="0" indent="0">
              <a:buNone/>
              <a:defRPr sz="4500"/>
            </a:lvl1pPr>
            <a:lvl2pPr marL="649133" indent="0">
              <a:buNone/>
              <a:defRPr sz="4000"/>
            </a:lvl2pPr>
            <a:lvl3pPr marL="1298265" indent="0">
              <a:buNone/>
              <a:defRPr sz="3400"/>
            </a:lvl3pPr>
            <a:lvl4pPr marL="1947398" indent="0">
              <a:buNone/>
              <a:defRPr sz="2800"/>
            </a:lvl4pPr>
            <a:lvl5pPr marL="2596530" indent="0">
              <a:buNone/>
              <a:defRPr sz="2800"/>
            </a:lvl5pPr>
            <a:lvl6pPr marL="3245663" indent="0">
              <a:buNone/>
              <a:defRPr sz="2800"/>
            </a:lvl6pPr>
            <a:lvl7pPr marL="3894795" indent="0">
              <a:buNone/>
              <a:defRPr sz="2800"/>
            </a:lvl7pPr>
            <a:lvl8pPr marL="4543928" indent="0">
              <a:buNone/>
              <a:defRPr sz="2800"/>
            </a:lvl8pPr>
            <a:lvl9pPr marL="5193060" indent="0">
              <a:buNone/>
              <a:defRPr sz="28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47787" y="7608699"/>
            <a:ext cx="7799070" cy="1140966"/>
          </a:xfrm>
        </p:spPr>
        <p:txBody>
          <a:bodyPr/>
          <a:lstStyle>
            <a:lvl1pPr marL="0" indent="0">
              <a:buNone/>
              <a:defRPr sz="2000"/>
            </a:lvl1pPr>
            <a:lvl2pPr marL="649133" indent="0">
              <a:buNone/>
              <a:defRPr sz="1700"/>
            </a:lvl2pPr>
            <a:lvl3pPr marL="1298265" indent="0">
              <a:buNone/>
              <a:defRPr sz="1400"/>
            </a:lvl3pPr>
            <a:lvl4pPr marL="1947398" indent="0">
              <a:buNone/>
              <a:defRPr sz="1300"/>
            </a:lvl4pPr>
            <a:lvl5pPr marL="2596530" indent="0">
              <a:buNone/>
              <a:defRPr sz="1300"/>
            </a:lvl5pPr>
            <a:lvl6pPr marL="3245663" indent="0">
              <a:buNone/>
              <a:defRPr sz="1300"/>
            </a:lvl6pPr>
            <a:lvl7pPr marL="3894795" indent="0">
              <a:buNone/>
              <a:defRPr sz="1300"/>
            </a:lvl7pPr>
            <a:lvl8pPr marL="4543928" indent="0">
              <a:buNone/>
              <a:defRPr sz="1300"/>
            </a:lvl8pPr>
            <a:lvl9pPr marL="519306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9923" y="389325"/>
            <a:ext cx="11698605" cy="1620308"/>
          </a:xfrm>
          <a:prstGeom prst="rect">
            <a:avLst/>
          </a:prstGeom>
        </p:spPr>
        <p:txBody>
          <a:bodyPr vert="horz" lIns="129827" tIns="64913" rIns="129827" bIns="64913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9923" y="2268432"/>
            <a:ext cx="11698605" cy="6415972"/>
          </a:xfrm>
          <a:prstGeom prst="rect">
            <a:avLst/>
          </a:prstGeom>
        </p:spPr>
        <p:txBody>
          <a:bodyPr vert="horz" lIns="129827" tIns="64913" rIns="129827" bIns="64913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9922" y="9010716"/>
            <a:ext cx="3032972" cy="517598"/>
          </a:xfrm>
          <a:prstGeom prst="rect">
            <a:avLst/>
          </a:prstGeom>
        </p:spPr>
        <p:txBody>
          <a:bodyPr vert="horz" lIns="129827" tIns="64913" rIns="129827" bIns="64913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2430E-C09B-4508-AE58-BE308FA67339}" type="datetimeFigureOut">
              <a:rPr lang="es-CO" smtClean="0"/>
              <a:pPr/>
              <a:t>3/02/2018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441137" y="9010716"/>
            <a:ext cx="4116176" cy="517598"/>
          </a:xfrm>
          <a:prstGeom prst="rect">
            <a:avLst/>
          </a:prstGeom>
        </p:spPr>
        <p:txBody>
          <a:bodyPr vert="horz" lIns="129827" tIns="64913" rIns="129827" bIns="64913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315556" y="9010716"/>
            <a:ext cx="3032972" cy="517598"/>
          </a:xfrm>
          <a:prstGeom prst="rect">
            <a:avLst/>
          </a:prstGeom>
        </p:spPr>
        <p:txBody>
          <a:bodyPr vert="horz" lIns="129827" tIns="64913" rIns="129827" bIns="64913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8265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849" indent="-486849" algn="l" defTabSz="129826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54840" indent="-405708" algn="l" defTabSz="129826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22831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71964" indent="-324566" algn="l" defTabSz="129826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21097" indent="-324566" algn="l" defTabSz="129826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0229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19362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68494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17627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133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265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7398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6530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5663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4795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3928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060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l="2069" t="16324" r="1363" b="6318"/>
          <a:stretch>
            <a:fillRect/>
          </a:stretch>
        </p:blipFill>
        <p:spPr bwMode="auto">
          <a:xfrm>
            <a:off x="0" y="0"/>
            <a:ext cx="12998450" cy="986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Sin título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2174" y="3125599"/>
            <a:ext cx="10494103" cy="262274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545" y="112829"/>
            <a:ext cx="12385004" cy="4676088"/>
          </a:xfrm>
        </p:spPr>
        <p:txBody>
          <a:bodyPr>
            <a:noAutofit/>
          </a:bodyPr>
          <a:lstStyle/>
          <a:p>
            <a:r>
              <a:rPr lang="es-CO" sz="5100" b="1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Pavimentación Red Vial Secundaria</a:t>
            </a:r>
          </a:p>
          <a:p>
            <a:r>
              <a:rPr lang="es-ES" sz="48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231,2 </a:t>
            </a:r>
            <a:r>
              <a:rPr lang="es-ES" sz="4800" dirty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km ejecutados contratados y en proceso de contratación</a:t>
            </a:r>
          </a:p>
          <a:p>
            <a:r>
              <a:rPr lang="es-ES" sz="4800" dirty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276.029 millones </a:t>
            </a:r>
            <a:r>
              <a:rPr lang="es-ES" sz="48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invertidos</a:t>
            </a:r>
          </a:p>
          <a:p>
            <a:r>
              <a:rPr lang="es-ES" sz="48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Meta plan de desarrollo 465 km</a:t>
            </a:r>
            <a:endParaRPr lang="es-ES" sz="4800" dirty="0">
              <a:solidFill>
                <a:schemeClr val="tx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endParaRPr lang="es-CO" sz="5100" dirty="0" smtClean="0">
              <a:solidFill>
                <a:schemeClr val="tx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869349" y="5403785"/>
            <a:ext cx="11157390" cy="1735326"/>
          </a:xfrm>
          <a:prstGeom prst="rect">
            <a:avLst/>
          </a:prstGeom>
        </p:spPr>
        <p:txBody>
          <a:bodyPr vert="horz" lIns="129827" tIns="64913" rIns="129827" bIns="64913" rtlCol="0">
            <a:noAutofit/>
          </a:bodyPr>
          <a:lstStyle/>
          <a:p>
            <a:pPr algn="ctr"/>
            <a:r>
              <a:rPr lang="es-CO" sz="51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Recursos propios, venta de ISAGEN y de valorización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971711" y="4995473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971711" y="7547423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30573" y="612453"/>
            <a:ext cx="11737304" cy="1075688"/>
          </a:xfrm>
        </p:spPr>
        <p:txBody>
          <a:bodyPr>
            <a:noAutofit/>
          </a:bodyPr>
          <a:lstStyle/>
          <a:p>
            <a:r>
              <a:rPr lang="es-CO" sz="5100" b="1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Mantenimiento Red Vial Secundaria</a:t>
            </a:r>
          </a:p>
          <a:p>
            <a:endParaRPr lang="es-ES" sz="5100" dirty="0">
              <a:solidFill>
                <a:schemeClr val="tx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endParaRPr lang="es-CO" sz="5100" dirty="0" smtClean="0">
              <a:solidFill>
                <a:schemeClr val="tx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869349" y="6517109"/>
            <a:ext cx="11157390" cy="1735326"/>
          </a:xfrm>
          <a:prstGeom prst="rect">
            <a:avLst/>
          </a:prstGeom>
        </p:spPr>
        <p:txBody>
          <a:bodyPr vert="horz" lIns="129827" tIns="64913" rIns="129827" bIns="64913" rtlCol="0">
            <a:noAutofit/>
          </a:bodyPr>
          <a:lstStyle/>
          <a:p>
            <a:pPr algn="ctr"/>
            <a:r>
              <a:rPr lang="es-CO" sz="51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Meta plan de desarrollo 5.078 km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971711" y="6373093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971711" y="7547423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831745"/>
              </p:ext>
            </p:extLst>
          </p:nvPr>
        </p:nvGraphicFramePr>
        <p:xfrm>
          <a:off x="1422400" y="2313313"/>
          <a:ext cx="10153650" cy="296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Hoja de cálculo" r:id="rId3" imgW="10153484" imgH="2962378" progId="Excel.Sheet.12">
                  <p:embed/>
                </p:oleObj>
              </mc:Choice>
              <mc:Fallback>
                <p:oleObj name="Hoja de cálculo" r:id="rId3" imgW="10153484" imgH="296237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22400" y="2313313"/>
                        <a:ext cx="10153650" cy="296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091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3533911"/>
            <a:ext cx="9007801" cy="1570687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APP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25511" y="949904"/>
            <a:ext cx="13393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b="1" dirty="0"/>
              <a:t>APP DE INICIATIVA PÚBLICA PRIVADA SIN RECURSOS PÚBLICOS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456826" y="625392"/>
            <a:ext cx="12169351" cy="131487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Rectángulo 5"/>
          <p:cNvSpPr/>
          <p:nvPr/>
        </p:nvSpPr>
        <p:spPr>
          <a:xfrm>
            <a:off x="1822825" y="2459027"/>
            <a:ext cx="35409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3200" b="1" dirty="0"/>
              <a:t>PALMAS  - TABLAZO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987823" y="3622070"/>
            <a:ext cx="32704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b="1" dirty="0"/>
              <a:t>MARINILLA - PEÑOL - GUATAPÉ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873850" y="5160142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b="1" dirty="0"/>
              <a:t>CONEXIÓN VIAL AL SUR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009133" y="6708270"/>
            <a:ext cx="31683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b="1" dirty="0"/>
              <a:t>CONEXIÓN CENTRO CARIBE 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1822825" y="2178940"/>
            <a:ext cx="3600400" cy="115843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ángulo redondeado 10"/>
          <p:cNvSpPr/>
          <p:nvPr/>
        </p:nvSpPr>
        <p:spPr>
          <a:xfrm>
            <a:off x="1822825" y="6667661"/>
            <a:ext cx="3600400" cy="115843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Rectángulo redondeado 11"/>
          <p:cNvSpPr/>
          <p:nvPr/>
        </p:nvSpPr>
        <p:spPr>
          <a:xfrm>
            <a:off x="1822825" y="5078923"/>
            <a:ext cx="3600400" cy="115843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Rectángulo redondeado 13"/>
          <p:cNvSpPr/>
          <p:nvPr/>
        </p:nvSpPr>
        <p:spPr>
          <a:xfrm>
            <a:off x="1793109" y="3595753"/>
            <a:ext cx="3600400" cy="115843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Rectángulo 14"/>
          <p:cNvSpPr/>
          <p:nvPr/>
        </p:nvSpPr>
        <p:spPr>
          <a:xfrm>
            <a:off x="6355209" y="2306691"/>
            <a:ext cx="49538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dirty="0"/>
              <a:t>En etapa de factibilidad. </a:t>
            </a:r>
            <a:endParaRPr lang="es-CO" sz="2800" dirty="0" smtClean="0"/>
          </a:p>
          <a:p>
            <a:pPr algn="just"/>
            <a:r>
              <a:rPr lang="es-MX" sz="2800" dirty="0">
                <a:cs typeface="Arial" panose="020B0604020202020204" pitchFamily="34" charset="0"/>
              </a:rPr>
              <a:t>$979.818 millones de pesos</a:t>
            </a:r>
          </a:p>
          <a:p>
            <a:pPr algn="just"/>
            <a:endParaRPr lang="es-CO" sz="2800" dirty="0"/>
          </a:p>
        </p:txBody>
      </p:sp>
      <p:sp>
        <p:nvSpPr>
          <p:cNvPr id="16" name="Rectángulo 15"/>
          <p:cNvSpPr/>
          <p:nvPr/>
        </p:nvSpPr>
        <p:spPr>
          <a:xfrm>
            <a:off x="6355209" y="3636362"/>
            <a:ext cx="813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dirty="0"/>
              <a:t>En </a:t>
            </a:r>
            <a:r>
              <a:rPr lang="es-CO" sz="2800" dirty="0" smtClean="0"/>
              <a:t>etapa </a:t>
            </a:r>
            <a:r>
              <a:rPr lang="es-CO" sz="2800" dirty="0"/>
              <a:t>de </a:t>
            </a:r>
            <a:r>
              <a:rPr lang="es-CO" sz="2800" dirty="0" smtClean="0"/>
              <a:t>estructuración </a:t>
            </a:r>
            <a:r>
              <a:rPr lang="es-CO" sz="2800" dirty="0"/>
              <a:t>de factibilidad</a:t>
            </a:r>
            <a:r>
              <a:rPr lang="es-CO" sz="2800" dirty="0" smtClean="0"/>
              <a:t>.</a:t>
            </a:r>
          </a:p>
          <a:p>
            <a:pPr algn="just"/>
            <a:r>
              <a:rPr lang="es-MX" sz="2800" dirty="0">
                <a:cs typeface="Arial" panose="020B0604020202020204" pitchFamily="34" charset="0"/>
              </a:rPr>
              <a:t>$ 191.246 millones de pesos</a:t>
            </a:r>
            <a:endParaRPr lang="es-CO" sz="2800" dirty="0">
              <a:cs typeface="Arial" panose="020B0604020202020204" pitchFamily="34" charset="0"/>
            </a:endParaRPr>
          </a:p>
          <a:p>
            <a:pPr algn="just"/>
            <a:endParaRPr lang="es-CO" sz="2800" dirty="0"/>
          </a:p>
        </p:txBody>
      </p:sp>
      <p:sp>
        <p:nvSpPr>
          <p:cNvPr id="17" name="Rectángulo 16"/>
          <p:cNvSpPr/>
          <p:nvPr/>
        </p:nvSpPr>
        <p:spPr>
          <a:xfrm>
            <a:off x="6353883" y="5210113"/>
            <a:ext cx="6499225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CO" sz="2800" dirty="0"/>
              <a:t>En etapa de revisión de </a:t>
            </a:r>
            <a:r>
              <a:rPr lang="es-CO" sz="2800" dirty="0" smtClean="0"/>
              <a:t>pre factibilidad</a:t>
            </a:r>
            <a:r>
              <a:rPr lang="es-CO" sz="2800" b="1" dirty="0" smtClean="0"/>
              <a:t>.</a:t>
            </a:r>
          </a:p>
          <a:p>
            <a:pPr algn="just"/>
            <a:r>
              <a:rPr lang="es-CO" sz="2800" dirty="0">
                <a:cs typeface="Arial" panose="020B0604020202020204" pitchFamily="34" charset="0"/>
              </a:rPr>
              <a:t> </a:t>
            </a:r>
            <a:r>
              <a:rPr lang="es-MX" sz="2800" dirty="0">
                <a:cs typeface="Arial" panose="020B0604020202020204" pitchFamily="34" charset="0"/>
              </a:rPr>
              <a:t>$ </a:t>
            </a:r>
            <a:r>
              <a:rPr lang="es-MX" sz="2800" dirty="0" smtClean="0">
                <a:cs typeface="Arial" panose="020B0604020202020204" pitchFamily="34" charset="0"/>
              </a:rPr>
              <a:t>1,37 billones </a:t>
            </a:r>
            <a:r>
              <a:rPr lang="es-MX" sz="2800" dirty="0">
                <a:cs typeface="Arial" panose="020B0604020202020204" pitchFamily="34" charset="0"/>
              </a:rPr>
              <a:t>de pesos</a:t>
            </a:r>
            <a:endParaRPr lang="es-CO" sz="2800" dirty="0">
              <a:cs typeface="Arial" panose="020B0604020202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6353882" y="6548660"/>
            <a:ext cx="6499225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sz="2800" dirty="0"/>
              <a:t>En </a:t>
            </a:r>
            <a:r>
              <a:rPr lang="es-CO" sz="2800" dirty="0" smtClean="0"/>
              <a:t>etapa </a:t>
            </a:r>
            <a:r>
              <a:rPr lang="es-CO" sz="2800" dirty="0"/>
              <a:t>de estructuración </a:t>
            </a:r>
            <a:r>
              <a:rPr lang="es-CO" sz="2800" dirty="0" smtClean="0"/>
              <a:t>de factibilidad</a:t>
            </a:r>
          </a:p>
          <a:p>
            <a:pPr algn="just"/>
            <a:r>
              <a:rPr lang="es-MX" sz="2800" dirty="0">
                <a:cs typeface="Arial" panose="020B0604020202020204" pitchFamily="34" charset="0"/>
              </a:rPr>
              <a:t>$ 499.826 millones de pesos</a:t>
            </a:r>
            <a:endParaRPr lang="es-CO" sz="2800" dirty="0">
              <a:cs typeface="Arial" panose="020B060402020202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45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3431833"/>
            <a:ext cx="9007801" cy="1570687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err="1" smtClean="0">
                <a:solidFill>
                  <a:schemeClr val="bg1"/>
                </a:solidFill>
                <a:latin typeface="Montserrat" pitchFamily="2" charset="0"/>
              </a:rPr>
              <a:t>Isagen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514281"/>
              </p:ext>
            </p:extLst>
          </p:nvPr>
        </p:nvGraphicFramePr>
        <p:xfrm>
          <a:off x="1962150" y="252413"/>
          <a:ext cx="9721850" cy="755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Hoja de cálculo" r:id="rId3" imgW="8391659" imgH="8553501" progId="Excel.Sheet.12">
                  <p:embed/>
                </p:oleObj>
              </mc:Choice>
              <mc:Fallback>
                <p:oleObj name="Hoja de cálculo" r:id="rId3" imgW="8391659" imgH="855350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62150" y="252413"/>
                        <a:ext cx="9721850" cy="7559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02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2819365"/>
            <a:ext cx="9007801" cy="3024194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Muro de </a:t>
            </a:r>
            <a:r>
              <a:rPr lang="es-CO" sz="9400" b="1" dirty="0" err="1" smtClean="0">
                <a:solidFill>
                  <a:schemeClr val="bg1"/>
                </a:solidFill>
                <a:latin typeface="Montserrat" pitchFamily="2" charset="0"/>
              </a:rPr>
              <a:t>Caucasia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2641" y="1044501"/>
            <a:ext cx="10873208" cy="395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6849" indent="-486849" algn="ctr">
              <a:spcBef>
                <a:spcPct val="20000"/>
              </a:spcBef>
              <a:defRPr/>
            </a:pPr>
            <a:r>
              <a:rPr lang="es-CO" sz="54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Muro de Caucasia</a:t>
            </a:r>
          </a:p>
          <a:p>
            <a:pPr marL="486849" indent="-486849" algn="ctr">
              <a:spcBef>
                <a:spcPct val="20000"/>
              </a:spcBef>
              <a:defRPr/>
            </a:pPr>
            <a:endParaRPr lang="es-CO" sz="20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486849" indent="-486849" algn="ctr">
              <a:spcBef>
                <a:spcPct val="20000"/>
              </a:spcBef>
            </a:pPr>
            <a:r>
              <a:rPr lang="es-CO" sz="5400" dirty="0" smtClean="0"/>
              <a:t>Se entregaron los estudios y diseños de este proyecto por valor de $ 805 millones de pesos</a:t>
            </a:r>
            <a:r>
              <a:rPr lang="es-CO" sz="5400" dirty="0"/>
              <a:t> </a:t>
            </a:r>
            <a:endParaRPr lang="es-CO" sz="5400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6" name="9 Conector recto"/>
          <p:cNvCxnSpPr/>
          <p:nvPr/>
        </p:nvCxnSpPr>
        <p:spPr>
          <a:xfrm>
            <a:off x="1132168" y="6301085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2547344" y="6445101"/>
            <a:ext cx="82638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54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Inicio construcción 2018</a:t>
            </a:r>
            <a:endParaRPr lang="es-CO" sz="54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7" name="9 Conector recto"/>
          <p:cNvCxnSpPr/>
          <p:nvPr/>
        </p:nvCxnSpPr>
        <p:spPr>
          <a:xfrm>
            <a:off x="1060821" y="7525221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91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03132" y="1980605"/>
            <a:ext cx="10509793" cy="4207334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503132" y="1848900"/>
            <a:ext cx="10509793" cy="4470743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Concesiones Viales Departamentales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65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22561" y="324421"/>
            <a:ext cx="11955278" cy="2592288"/>
          </a:xfrm>
        </p:spPr>
        <p:txBody>
          <a:bodyPr>
            <a:noAutofit/>
          </a:bodyPr>
          <a:lstStyle/>
          <a:p>
            <a:r>
              <a:rPr lang="es-CO" sz="5100" b="1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Concesiones viales </a:t>
            </a:r>
            <a:r>
              <a:rPr lang="es-CO" sz="5100" b="1" dirty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d</a:t>
            </a:r>
            <a:r>
              <a:rPr lang="es-CO" sz="5100" b="1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epartamentales</a:t>
            </a:r>
          </a:p>
          <a:p>
            <a:endParaRPr lang="es-CO" sz="5100" dirty="0" smtClean="0">
              <a:solidFill>
                <a:schemeClr val="tx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1170633" y="5345730"/>
            <a:ext cx="11157390" cy="1735326"/>
          </a:xfrm>
          <a:prstGeom prst="rect">
            <a:avLst/>
          </a:prstGeom>
        </p:spPr>
        <p:txBody>
          <a:bodyPr vert="horz" lIns="129827" tIns="64913" rIns="129827" bIns="64913" rtlCol="0">
            <a:noAutofit/>
          </a:bodyPr>
          <a:lstStyle/>
          <a:p>
            <a:pPr algn="ctr"/>
            <a:r>
              <a:rPr lang="es-ES" sz="48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Mantener </a:t>
            </a:r>
            <a:r>
              <a:rPr lang="es-ES" sz="4800" b="1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en operación y buen estado las vías de acceso al Valle de </a:t>
            </a:r>
            <a:r>
              <a:rPr lang="es-ES" sz="4800" b="1" dirty="0" err="1">
                <a:latin typeface="Open Sans" pitchFamily="34" charset="0"/>
                <a:ea typeface="Open Sans" pitchFamily="34" charset="0"/>
                <a:cs typeface="Open Sans" pitchFamily="34" charset="0"/>
              </a:rPr>
              <a:t>Aburrá</a:t>
            </a:r>
            <a:endParaRPr lang="es-ES" sz="48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algn="ctr"/>
            <a:endParaRPr lang="es-CO" sz="5100" b="1" dirty="0" smtClean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971711" y="5365845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971711" y="7741245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455594"/>
              </p:ext>
            </p:extLst>
          </p:nvPr>
        </p:nvGraphicFramePr>
        <p:xfrm>
          <a:off x="448529" y="1845667"/>
          <a:ext cx="12087225" cy="296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Hoja de cálculo" r:id="rId3" imgW="12087084" imgH="2962378" progId="Excel.Sheet.12">
                  <p:embed/>
                </p:oleObj>
              </mc:Choice>
              <mc:Fallback>
                <p:oleObj name="Hoja de cálculo" r:id="rId3" imgW="12087084" imgH="296237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8529" y="1845667"/>
                        <a:ext cx="12087225" cy="296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3054803"/>
            <a:ext cx="9007801" cy="2454807"/>
          </a:xfrm>
          <a:prstGeom prst="rect">
            <a:avLst/>
          </a:prstGeom>
        </p:spPr>
        <p:txBody>
          <a:bodyPr wrap="square" lIns="129827" tIns="64913" rIns="129827" bIns="64913" anchor="ctr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Secretaría de</a:t>
            </a:r>
          </a:p>
          <a:p>
            <a:pPr algn="ctr"/>
            <a:r>
              <a:rPr lang="es-CO" sz="5700" b="1" dirty="0" smtClean="0">
                <a:solidFill>
                  <a:schemeClr val="bg1"/>
                </a:solidFill>
                <a:latin typeface="Montserrat" pitchFamily="2" charset="0"/>
              </a:rPr>
              <a:t>Infraestructura Física</a:t>
            </a:r>
            <a:endParaRPr lang="es-CO" sz="102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4" y="3561713"/>
            <a:ext cx="9007801" cy="1577644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Erosión Costera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12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30513" y="308338"/>
            <a:ext cx="10873208" cy="4782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6849" indent="-486849" algn="ctr">
              <a:spcBef>
                <a:spcPct val="20000"/>
              </a:spcBef>
              <a:defRPr/>
            </a:pPr>
            <a:r>
              <a:rPr lang="es-CO" sz="54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EROSIÓN COSTERA EN EL MAR DE ANTIOQUIA</a:t>
            </a:r>
          </a:p>
          <a:p>
            <a:pPr marL="486849" indent="-486849" algn="ctr">
              <a:spcBef>
                <a:spcPct val="20000"/>
              </a:spcBef>
              <a:defRPr/>
            </a:pPr>
            <a:endParaRPr lang="es-CO" sz="20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486849" indent="-486849" algn="ctr">
              <a:spcBef>
                <a:spcPct val="20000"/>
              </a:spcBef>
            </a:pPr>
            <a:r>
              <a:rPr lang="es-CO" sz="5400" dirty="0" smtClean="0"/>
              <a:t>Se adjudicó a la U de A los estudios y diseños  por valor de $ 3.500 millones de pesos</a:t>
            </a:r>
            <a:r>
              <a:rPr lang="es-CO" sz="5400" dirty="0"/>
              <a:t> </a:t>
            </a:r>
            <a:endParaRPr lang="es-CO" sz="5400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6" name="9 Conector recto"/>
          <p:cNvCxnSpPr/>
          <p:nvPr/>
        </p:nvCxnSpPr>
        <p:spPr>
          <a:xfrm>
            <a:off x="1060821" y="5581005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936512" y="5733611"/>
            <a:ext cx="111797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Inicio de protección volcán de lodos de Arboletes 2018</a:t>
            </a:r>
            <a:endParaRPr lang="es-CO" sz="54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7" name="9 Conector recto"/>
          <p:cNvCxnSpPr/>
          <p:nvPr/>
        </p:nvCxnSpPr>
        <p:spPr>
          <a:xfrm>
            <a:off x="1060821" y="7525221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58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2819365"/>
            <a:ext cx="9007801" cy="3024194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Obras por Impuestos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44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0136" y="144276"/>
            <a:ext cx="12485142" cy="644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6849" indent="-486849" algn="ctr">
              <a:spcBef>
                <a:spcPct val="20000"/>
              </a:spcBef>
              <a:defRPr/>
            </a:pPr>
            <a:r>
              <a:rPr lang="es-CO" sz="54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OBRAS POR IMPUESTOS</a:t>
            </a:r>
          </a:p>
          <a:p>
            <a:pPr marL="486849" indent="-486849" algn="ctr">
              <a:spcBef>
                <a:spcPct val="20000"/>
              </a:spcBef>
              <a:defRPr/>
            </a:pPr>
            <a:endParaRPr lang="es-CO" sz="20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486849" indent="-486849" algn="ctr">
              <a:spcBef>
                <a:spcPct val="20000"/>
              </a:spcBef>
            </a:pPr>
            <a:r>
              <a:rPr lang="es-CO" sz="5400" dirty="0" smtClean="0"/>
              <a:t>En coordinación con el gobierno nacional se entregaron  los estudios y diseños para la pavimentación de la vía ESCARRALAO – EL BAGRE con una longitud de 10,8 km por un valor 36.000 millones de pesos</a:t>
            </a:r>
            <a:r>
              <a:rPr lang="es-CO" sz="5400" dirty="0"/>
              <a:t> </a:t>
            </a:r>
            <a:r>
              <a:rPr lang="es-CO" sz="5400" dirty="0" smtClean="0"/>
              <a:t>a la empresa MINEROS S.A.</a:t>
            </a:r>
            <a:endParaRPr lang="es-CO" sz="5400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6" name="9 Conector recto"/>
          <p:cNvCxnSpPr/>
          <p:nvPr/>
        </p:nvCxnSpPr>
        <p:spPr>
          <a:xfrm>
            <a:off x="1089372" y="6589117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782835" y="6725073"/>
            <a:ext cx="111797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Inicio construcción 2018</a:t>
            </a:r>
            <a:endParaRPr lang="es-CO" sz="54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7" name="9 Conector recto"/>
          <p:cNvCxnSpPr/>
          <p:nvPr/>
        </p:nvCxnSpPr>
        <p:spPr>
          <a:xfrm>
            <a:off x="1060821" y="7813253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0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2819365"/>
            <a:ext cx="9007801" cy="3024194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Puerto de </a:t>
            </a:r>
            <a:r>
              <a:rPr lang="es-CO" sz="9400" b="1" dirty="0" err="1" smtClean="0">
                <a:solidFill>
                  <a:schemeClr val="bg1"/>
                </a:solidFill>
                <a:latin typeface="Montserrat" pitchFamily="2" charset="0"/>
              </a:rPr>
              <a:t>Uraba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46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0136" y="144276"/>
            <a:ext cx="12485142" cy="644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6849" indent="-486849" algn="ctr">
              <a:spcBef>
                <a:spcPct val="20000"/>
              </a:spcBef>
              <a:defRPr/>
            </a:pPr>
            <a:r>
              <a:rPr lang="es-CO" sz="54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Puerto Antioquia</a:t>
            </a:r>
            <a:endParaRPr lang="es-CO" sz="5400" b="1" dirty="0" smtClean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486849" indent="-486849" algn="ctr">
              <a:spcBef>
                <a:spcPct val="20000"/>
              </a:spcBef>
              <a:defRPr/>
            </a:pPr>
            <a:endParaRPr lang="es-CO" sz="20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pPr marL="486849" indent="-486849" algn="ctr">
              <a:spcBef>
                <a:spcPct val="20000"/>
              </a:spcBef>
            </a:pPr>
            <a:r>
              <a:rPr lang="es-CO" sz="5400" dirty="0" smtClean="0"/>
              <a:t>En coordinación con el </a:t>
            </a:r>
            <a:r>
              <a:rPr lang="es-CO" sz="5400" dirty="0" smtClean="0"/>
              <a:t>sector privado </a:t>
            </a:r>
            <a:r>
              <a:rPr lang="es-CO" sz="5400" dirty="0" smtClean="0"/>
              <a:t>se </a:t>
            </a:r>
            <a:r>
              <a:rPr lang="es-CO" sz="5400" dirty="0" smtClean="0"/>
              <a:t>firmó el acta de intención en la cual el departamento de Antioquia participará en la Sociedad para construir y operar el puerto en Nueva Colonia de Turbo en el Mar de Antioquia</a:t>
            </a:r>
            <a:endParaRPr lang="es-CO" sz="5400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6" name="9 Conector recto"/>
          <p:cNvCxnSpPr/>
          <p:nvPr/>
        </p:nvCxnSpPr>
        <p:spPr>
          <a:xfrm>
            <a:off x="1089372" y="6589117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782835" y="6725073"/>
            <a:ext cx="111797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I</a:t>
            </a:r>
            <a:r>
              <a:rPr lang="es-CO" sz="54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nicia construcción 2018</a:t>
            </a:r>
            <a:endParaRPr lang="es-CO" sz="54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7" name="9 Conector recto"/>
          <p:cNvCxnSpPr/>
          <p:nvPr/>
        </p:nvCxnSpPr>
        <p:spPr>
          <a:xfrm>
            <a:off x="1060821" y="7813253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31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2819365"/>
            <a:ext cx="9007801" cy="3010482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Túnel de Oriente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3445" y="322520"/>
            <a:ext cx="11934452" cy="3301764"/>
          </a:xfrm>
        </p:spPr>
        <p:txBody>
          <a:bodyPr>
            <a:noAutofit/>
          </a:bodyPr>
          <a:lstStyle/>
          <a:p>
            <a:r>
              <a:rPr lang="es-CO" sz="5100" b="1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Túnel de Oriente</a:t>
            </a:r>
          </a:p>
          <a:p>
            <a:pPr>
              <a:spcBef>
                <a:spcPts val="600"/>
              </a:spcBef>
            </a:pPr>
            <a:r>
              <a:rPr lang="es-CO" sz="44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Construcción de 17.3 km en 3 túneles, 1.9 km en 9 viaductos,  2 intercambios</a:t>
            </a:r>
          </a:p>
          <a:p>
            <a:pPr>
              <a:spcBef>
                <a:spcPts val="600"/>
              </a:spcBef>
            </a:pPr>
            <a:r>
              <a:rPr lang="es-CO" sz="44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viales y 4 km de vías a nivel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964013" y="6644993"/>
            <a:ext cx="11157390" cy="1735326"/>
          </a:xfrm>
          <a:prstGeom prst="rect">
            <a:avLst/>
          </a:prstGeom>
        </p:spPr>
        <p:txBody>
          <a:bodyPr vert="horz" lIns="129827" tIns="64913" rIns="129827" bIns="64913" rtlCol="0">
            <a:noAutofit/>
          </a:bodyPr>
          <a:lstStyle/>
          <a:p>
            <a:pPr algn="ctr"/>
            <a:r>
              <a:rPr lang="es-CO" sz="48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Inauguración Diciembre de 2018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1053157" y="6616019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1053157" y="7597229"/>
            <a:ext cx="11055028" cy="8904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603558"/>
              </p:ext>
            </p:extLst>
          </p:nvPr>
        </p:nvGraphicFramePr>
        <p:xfrm>
          <a:off x="1094408" y="3792854"/>
          <a:ext cx="10896600" cy="248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Hoja de cálculo" r:id="rId3" imgW="10896455" imgH="2485909" progId="Excel.Sheet.12">
                  <p:embed/>
                </p:oleObj>
              </mc:Choice>
              <mc:Fallback>
                <p:oleObj name="Hoja de cálculo" r:id="rId3" imgW="10896455" imgH="248590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94408" y="3792854"/>
                        <a:ext cx="10896600" cy="2486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2819365"/>
            <a:ext cx="9007801" cy="3024194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Túnel del </a:t>
            </a:r>
            <a:r>
              <a:rPr lang="es-CO" sz="9400" b="1" dirty="0" err="1" smtClean="0">
                <a:solidFill>
                  <a:schemeClr val="bg1"/>
                </a:solidFill>
                <a:latin typeface="Montserrat" pitchFamily="2" charset="0"/>
              </a:rPr>
              <a:t>Toyo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3446" y="780593"/>
            <a:ext cx="11669196" cy="3572730"/>
          </a:xfrm>
        </p:spPr>
        <p:txBody>
          <a:bodyPr>
            <a:noAutofit/>
          </a:bodyPr>
          <a:lstStyle/>
          <a:p>
            <a:r>
              <a:rPr lang="es-CO" sz="5100" b="1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Túnel del </a:t>
            </a:r>
            <a:r>
              <a:rPr lang="es-CO" sz="5100" b="1" dirty="0" err="1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Toyo</a:t>
            </a:r>
            <a:endParaRPr lang="es-CO" sz="5100" b="1" dirty="0" smtClean="0">
              <a:solidFill>
                <a:schemeClr val="tx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r>
              <a:rPr lang="es-CO" sz="51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Conectará a Medellín con el Urabá antioqueño y los proyectos viales Mar 1 y Mar 2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818168" y="4716909"/>
            <a:ext cx="11157390" cy="1735326"/>
          </a:xfrm>
          <a:prstGeom prst="rect">
            <a:avLst/>
          </a:prstGeom>
        </p:spPr>
        <p:txBody>
          <a:bodyPr vert="horz" lIns="129827" tIns="64913" rIns="129827" bIns="64913" rtlCol="0">
            <a:noAutofit/>
          </a:bodyPr>
          <a:lstStyle/>
          <a:p>
            <a:pPr algn="ctr"/>
            <a:r>
              <a:rPr lang="es-CO" sz="51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1,83 billones de inversión total</a:t>
            </a:r>
          </a:p>
          <a:p>
            <a:pPr algn="ctr"/>
            <a:r>
              <a:rPr lang="es-CO" sz="51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77.090 millones invertidos</a:t>
            </a:r>
          </a:p>
          <a:p>
            <a:pPr algn="ctr"/>
            <a:r>
              <a:rPr lang="es-CO" sz="51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 Inició construcción enero 2018</a:t>
            </a:r>
            <a:endParaRPr lang="es-CO" sz="5700" b="1" dirty="0" smtClean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920530" y="4716909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920530" y="7237189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2819365"/>
            <a:ext cx="9007801" cy="3010482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Vías Campesinas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7909" y="888497"/>
            <a:ext cx="11669196" cy="1944216"/>
          </a:xfrm>
        </p:spPr>
        <p:txBody>
          <a:bodyPr>
            <a:noAutofit/>
          </a:bodyPr>
          <a:lstStyle/>
          <a:p>
            <a:r>
              <a:rPr lang="es-CO" sz="5100" b="1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Pavimentación Vías </a:t>
            </a:r>
            <a:r>
              <a:rPr lang="es-CO" sz="5100" b="1" dirty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C</a:t>
            </a:r>
            <a:r>
              <a:rPr lang="es-CO" sz="5100" b="1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ampesinas</a:t>
            </a:r>
            <a:endParaRPr lang="es-CO" sz="5100" dirty="0" smtClean="0">
              <a:solidFill>
                <a:schemeClr val="tx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r>
              <a:rPr lang="es-CO" sz="51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833812" y="6373093"/>
            <a:ext cx="11157390" cy="1735326"/>
          </a:xfrm>
          <a:prstGeom prst="rect">
            <a:avLst/>
          </a:prstGeom>
        </p:spPr>
        <p:txBody>
          <a:bodyPr vert="horz" lIns="129827" tIns="64913" rIns="129827" bIns="64913" rtlCol="0">
            <a:noAutofit/>
          </a:bodyPr>
          <a:lstStyle/>
          <a:p>
            <a:pPr algn="ctr"/>
            <a:r>
              <a:rPr lang="es-CO" sz="48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Meta del plan de desarrollo 1.000 km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944118" y="6373093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1030310" y="7381205"/>
            <a:ext cx="11055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209807"/>
              </p:ext>
            </p:extLst>
          </p:nvPr>
        </p:nvGraphicFramePr>
        <p:xfrm>
          <a:off x="1130000" y="2847144"/>
          <a:ext cx="10955338" cy="247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Hoja de cálculo" r:id="rId3" imgW="10486971" imgH="2371571" progId="Excel.Sheet.12">
                  <p:embed/>
                </p:oleObj>
              </mc:Choice>
              <mc:Fallback>
                <p:oleObj name="Hoja de cálculo" r:id="rId3" imgW="10486971" imgH="237157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30000" y="2847144"/>
                        <a:ext cx="10955338" cy="2476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5" y="2819365"/>
            <a:ext cx="9007801" cy="3010482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Vías Secundarias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2301</TotalTime>
  <Words>376</Words>
  <Application>Microsoft Office PowerPoint</Application>
  <PresentationFormat>Personalizado</PresentationFormat>
  <Paragraphs>63</Paragraphs>
  <Slides>25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Arial</vt:lpstr>
      <vt:lpstr>Calibri</vt:lpstr>
      <vt:lpstr>Montserrat</vt:lpstr>
      <vt:lpstr>Open Sans</vt:lpstr>
      <vt:lpstr>Tema de Office</vt:lpstr>
      <vt:lpstr>Hoja de cálculo</vt:lpstr>
      <vt:lpstr>Hoja de cálculo de Microsoft Excel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OVELASQUEZG</dc:creator>
  <cp:lastModifiedBy>LUIS EDUARDO TOBON CARDONA</cp:lastModifiedBy>
  <cp:revision>167</cp:revision>
  <dcterms:created xsi:type="dcterms:W3CDTF">2017-11-24T21:45:26Z</dcterms:created>
  <dcterms:modified xsi:type="dcterms:W3CDTF">2018-02-03T20:18:46Z</dcterms:modified>
</cp:coreProperties>
</file>